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14"/>
  </p:notesMasterIdLst>
  <p:handoutMasterIdLst>
    <p:handoutMasterId r:id="rId115"/>
  </p:handoutMasterIdLst>
  <p:sldIdLst>
    <p:sldId id="319" r:id="rId2"/>
    <p:sldId id="312" r:id="rId3"/>
    <p:sldId id="308" r:id="rId4"/>
    <p:sldId id="1426" r:id="rId5"/>
    <p:sldId id="1436" r:id="rId6"/>
    <p:sldId id="1437" r:id="rId7"/>
    <p:sldId id="1438" r:id="rId8"/>
    <p:sldId id="1439" r:id="rId9"/>
    <p:sldId id="1440" r:id="rId10"/>
    <p:sldId id="1441" r:id="rId11"/>
    <p:sldId id="1442" r:id="rId12"/>
    <p:sldId id="1424" r:id="rId13"/>
    <p:sldId id="1443" r:id="rId14"/>
    <p:sldId id="1444" r:id="rId15"/>
    <p:sldId id="1445" r:id="rId16"/>
    <p:sldId id="1446" r:id="rId17"/>
    <p:sldId id="1447" r:id="rId18"/>
    <p:sldId id="1448" r:id="rId19"/>
    <p:sldId id="1449" r:id="rId20"/>
    <p:sldId id="1450" r:id="rId21"/>
    <p:sldId id="1451" r:id="rId22"/>
    <p:sldId id="1452" r:id="rId23"/>
    <p:sldId id="1428" r:id="rId24"/>
    <p:sldId id="1453" r:id="rId25"/>
    <p:sldId id="1454" r:id="rId26"/>
    <p:sldId id="1455" r:id="rId27"/>
    <p:sldId id="1456" r:id="rId28"/>
    <p:sldId id="1457" r:id="rId29"/>
    <p:sldId id="1458" r:id="rId30"/>
    <p:sldId id="1429" r:id="rId31"/>
    <p:sldId id="1459" r:id="rId32"/>
    <p:sldId id="1460" r:id="rId33"/>
    <p:sldId id="1461" r:id="rId34"/>
    <p:sldId id="1462" r:id="rId35"/>
    <p:sldId id="1463" r:id="rId36"/>
    <p:sldId id="1464" r:id="rId37"/>
    <p:sldId id="1465" r:id="rId38"/>
    <p:sldId id="1466" r:id="rId39"/>
    <p:sldId id="1467" r:id="rId40"/>
    <p:sldId id="1468" r:id="rId41"/>
    <p:sldId id="1469" r:id="rId42"/>
    <p:sldId id="1470" r:id="rId43"/>
    <p:sldId id="1471" r:id="rId44"/>
    <p:sldId id="1473" r:id="rId45"/>
    <p:sldId id="1427" r:id="rId46"/>
    <p:sldId id="1474" r:id="rId47"/>
    <p:sldId id="1475" r:id="rId48"/>
    <p:sldId id="1476" r:id="rId49"/>
    <p:sldId id="1477" r:id="rId50"/>
    <p:sldId id="1478" r:id="rId51"/>
    <p:sldId id="1479" r:id="rId52"/>
    <p:sldId id="1472" r:id="rId53"/>
    <p:sldId id="1480" r:id="rId54"/>
    <p:sldId id="1481" r:id="rId55"/>
    <p:sldId id="1482" r:id="rId56"/>
    <p:sldId id="1483" r:id="rId57"/>
    <p:sldId id="1484" r:id="rId58"/>
    <p:sldId id="1486" r:id="rId59"/>
    <p:sldId id="1487" r:id="rId60"/>
    <p:sldId id="1485" r:id="rId61"/>
    <p:sldId id="1422" r:id="rId62"/>
    <p:sldId id="1488" r:id="rId63"/>
    <p:sldId id="1489" r:id="rId64"/>
    <p:sldId id="1490" r:id="rId65"/>
    <p:sldId id="1491" r:id="rId66"/>
    <p:sldId id="1506" r:id="rId67"/>
    <p:sldId id="1512" r:id="rId68"/>
    <p:sldId id="1511" r:id="rId69"/>
    <p:sldId id="1430" r:id="rId70"/>
    <p:sldId id="1423" r:id="rId71"/>
    <p:sldId id="1507" r:id="rId72"/>
    <p:sldId id="1508" r:id="rId73"/>
    <p:sldId id="1431" r:id="rId74"/>
    <p:sldId id="1509" r:id="rId75"/>
    <p:sldId id="1510" r:id="rId76"/>
    <p:sldId id="1492" r:id="rId77"/>
    <p:sldId id="1493" r:id="rId78"/>
    <p:sldId id="1494" r:id="rId79"/>
    <p:sldId id="1495" r:id="rId80"/>
    <p:sldId id="1496" r:id="rId81"/>
    <p:sldId id="1497" r:id="rId82"/>
    <p:sldId id="1498" r:id="rId83"/>
    <p:sldId id="1513" r:id="rId84"/>
    <p:sldId id="1514" r:id="rId85"/>
    <p:sldId id="1421" r:id="rId86"/>
    <p:sldId id="1336" r:id="rId87"/>
    <p:sldId id="1499" r:id="rId88"/>
    <p:sldId id="1500" r:id="rId89"/>
    <p:sldId id="1501" r:id="rId90"/>
    <p:sldId id="1432" r:id="rId91"/>
    <p:sldId id="1502" r:id="rId92"/>
    <p:sldId id="1503" r:id="rId93"/>
    <p:sldId id="1504" r:id="rId94"/>
    <p:sldId id="1341" r:id="rId95"/>
    <p:sldId id="1505" r:id="rId96"/>
    <p:sldId id="1515" r:id="rId97"/>
    <p:sldId id="1433" r:id="rId98"/>
    <p:sldId id="1516" r:id="rId99"/>
    <p:sldId id="1517" r:id="rId100"/>
    <p:sldId id="1518" r:id="rId101"/>
    <p:sldId id="1519" r:id="rId102"/>
    <p:sldId id="1526" r:id="rId103"/>
    <p:sldId id="1525" r:id="rId104"/>
    <p:sldId id="1520" r:id="rId105"/>
    <p:sldId id="1521" r:id="rId106"/>
    <p:sldId id="1522" r:id="rId107"/>
    <p:sldId id="1523" r:id="rId108"/>
    <p:sldId id="1434" r:id="rId109"/>
    <p:sldId id="1524" r:id="rId110"/>
    <p:sldId id="1435" r:id="rId111"/>
    <p:sldId id="1527" r:id="rId112"/>
    <p:sldId id="1528" r:id="rId113"/>
  </p:sldIdLst>
  <p:sldSz cx="9144000" cy="6858000" type="screen4x3"/>
  <p:notesSz cx="6858000" cy="9144000"/>
  <p:custDataLst>
    <p:tags r:id="rId1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7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43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611132" y="53044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1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5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641549"/>
              </p:ext>
            </p:extLst>
          </p:nvPr>
        </p:nvGraphicFramePr>
        <p:xfrm>
          <a:off x="531813" y="804863"/>
          <a:ext cx="8188325" cy="559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48164" imgH="5788774" progId="Word.Document.12">
                  <p:embed/>
                </p:oleObj>
              </mc:Choice>
              <mc:Fallback>
                <p:oleObj name="Document" r:id="rId2" imgW="8448164" imgH="57887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88325" cy="559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7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37680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3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374996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8791" progId="Word.Document.12">
                  <p:embed/>
                </p:oleObj>
              </mc:Choice>
              <mc:Fallback>
                <p:oleObj name="Document" r:id="rId2" imgW="8129635" imgH="5098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4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E909FF9-107D-406A-8222-2D3018BBA9C1}"/>
              </a:ext>
            </a:extLst>
          </p:cNvPr>
          <p:cNvSpPr txBox="1"/>
          <p:nvPr/>
        </p:nvSpPr>
        <p:spPr>
          <a:xfrm>
            <a:off x="702608" y="1082131"/>
            <a:ext cx="80110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编写如下的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程序：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D=[0, 1, sqrt(3), 2, sqrt(3), 1, 1; zeros(1,2),1, sqrt(3), 2, sqrt(3), 1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zeros(1,3),1, sqrt(3), 2, 1;zeros(1,4), 1, sqrt(3), 1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zeros(1,5), 1, 1; zeros(1,6), 1; zeros(1,7)]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原始距离矩阵的上三角元素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d=D+D';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构造完整的距离矩阵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[y,eigvals]=cmdscale(d)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求经典解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plot(y(:,1),y(:,2),'o','Color','k','LineWidth',1.3)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画出点的坐标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下面我们通过求特征值求经典解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A=-d.^2/2;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n=size(A,1); H=eye(n)-ones(n)/n;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B=H*A*H;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[vec1,val1]=eig(B);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矩阵的特征向量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vec1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和特征值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val1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46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0CA02C-DDCC-4E0C-AFAB-33EEB74E0228}"/>
              </a:ext>
            </a:extLst>
          </p:cNvPr>
          <p:cNvSpPr txBox="1"/>
          <p:nvPr/>
        </p:nvSpPr>
        <p:spPr>
          <a:xfrm>
            <a:off x="702608" y="943632"/>
            <a:ext cx="79841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[val2,ind]=sort(diag(val1),'descend')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把特征按从大到小排列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vec2=vec1(:,ind)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相应地把特征向量也重新排序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vec3=orth(vec2(:,[1,2]));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构造正交特征向量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point=vec3.*sqrt(val2(1:2)')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利用矩阵广播求点的坐标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plot(point(:,1),point(:,2),'D','Color','k','LineWidth',1.3)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验证不一致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theta=0.485;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旋转的角度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T=[cos(theta),-sin(theta);sin(theta),cos(theta)];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Tpoint=point*T;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把解进行正交变换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plot(Tpoint(:,1),Tpoint(:,2),'+','Color','k','LineWidth',1.3)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验证一致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legend({'Matlab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命令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cmdscale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求得的解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按照算法求得的一个解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   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正交变换后得到的与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cmdscale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相同的解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'},'Location','best')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3486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77652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55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256218"/>
              </p:ext>
            </p:extLst>
          </p:nvPr>
        </p:nvGraphicFramePr>
        <p:xfrm>
          <a:off x="531813" y="804863"/>
          <a:ext cx="78613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77290" progId="Word.Document.12">
                  <p:embed/>
                </p:oleObj>
              </mc:Choice>
              <mc:Fallback>
                <p:oleObj name="Document" r:id="rId2" imgW="8129635" imgH="56772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7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4903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113C0CA-95A1-409E-88B9-49BE1F583CEF}"/>
              </a:ext>
            </a:extLst>
          </p:cNvPr>
          <p:cNvSpPr txBox="1"/>
          <p:nvPr/>
        </p:nvSpPr>
        <p:spPr>
          <a:xfrm>
            <a:off x="777781" y="1859339"/>
            <a:ext cx="69891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 clear, close all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 = readmatrix('data10_21.txt'); d(isnan(d))=0;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d=nonzeros(d)';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按照列顺序提出矩阵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中的非零元素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再化成行向量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cities={'1.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阿伯瑞斯吹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','2.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布莱顿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','3.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卡里斯尔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','4.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多佛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','5.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爱塞特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'6.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格拉斯哥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','7.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赫尔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','8.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印威内斯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','9.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里兹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','10.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伦敦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',...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'11.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纽加塞耳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','12.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挪利其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构造细胞数组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[y,eigvals]=cmdscale(d)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求经典解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plot(y(:,1),y(:,2),'o','Color','k','LineWidth',1.5)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画出点的坐标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text(y(:,1)-18,y(:,2)-12,cities);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对点进行标注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5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490891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1081" progId="Word.Document.12">
                  <p:embed/>
                </p:oleObj>
              </mc:Choice>
              <mc:Fallback>
                <p:oleObj name="Document" r:id="rId2" imgW="8129635" imgH="56610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3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2522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相似阵情形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65268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0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995682"/>
              </p:ext>
            </p:extLst>
          </p:nvPr>
        </p:nvGraphicFramePr>
        <p:xfrm>
          <a:off x="531813" y="804863"/>
          <a:ext cx="7861300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10785" progId="Word.Document.12">
                  <p:embed/>
                </p:oleObj>
              </mc:Choice>
              <mc:Fallback>
                <p:oleObj name="Document" r:id="rId2" imgW="8129635" imgH="31107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0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10.7.3 </a:t>
            </a:r>
            <a:r>
              <a:rPr lang="zh-CN" altLang="en-US" sz="4200" b="1">
                <a:solidFill>
                  <a:srgbClr val="319095"/>
                </a:solidFill>
              </a:rPr>
              <a:t>非度量方法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28963"/>
              </p:ext>
            </p:extLst>
          </p:nvPr>
        </p:nvGraphicFramePr>
        <p:xfrm>
          <a:off x="477837" y="1551736"/>
          <a:ext cx="8188325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83884" progId="Word.Document.12">
                  <p:embed/>
                </p:oleObj>
              </mc:Choice>
              <mc:Fallback>
                <p:oleObj name="Document" r:id="rId2" imgW="8153322" imgH="4983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551736"/>
                        <a:ext cx="8188325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4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846528"/>
              </p:ext>
            </p:extLst>
          </p:nvPr>
        </p:nvGraphicFramePr>
        <p:xfrm>
          <a:off x="531813" y="804863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7890" progId="Word.Document.12">
                  <p:embed/>
                </p:oleObj>
              </mc:Choice>
              <mc:Fallback>
                <p:oleObj name="Document" r:id="rId2" imgW="8129635" imgH="33578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61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641457"/>
              </p:ext>
            </p:extLst>
          </p:nvPr>
        </p:nvGraphicFramePr>
        <p:xfrm>
          <a:off x="531813" y="804863"/>
          <a:ext cx="7861300" cy="499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67952" progId="Word.Document.12">
                  <p:embed/>
                </p:oleObj>
              </mc:Choice>
              <mc:Fallback>
                <p:oleObj name="Document" r:id="rId2" imgW="8129635" imgH="5167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9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3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10.6.2 </a:t>
            </a:r>
            <a:r>
              <a:rPr lang="zh-CN" altLang="en-US" sz="4200" b="1">
                <a:solidFill>
                  <a:srgbClr val="319095"/>
                </a:solidFill>
              </a:rPr>
              <a:t>对应分析的原理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33304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对应分析的数据变换方法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85256"/>
              </p:ext>
            </p:extLst>
          </p:nvPr>
        </p:nvGraphicFramePr>
        <p:xfrm>
          <a:off x="531813" y="804863"/>
          <a:ext cx="7861300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2618" progId="Word.Document.12">
                  <p:embed/>
                </p:oleObj>
              </mc:Choice>
              <mc:Fallback>
                <p:oleObj name="Document" r:id="rId2" imgW="8129635" imgH="41226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346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289527"/>
              </p:ext>
            </p:extLst>
          </p:nvPr>
        </p:nvGraphicFramePr>
        <p:xfrm>
          <a:off x="531813" y="804863"/>
          <a:ext cx="8161337" cy="691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34221" imgH="7172389" progId="Word.Document.12">
                  <p:embed/>
                </p:oleObj>
              </mc:Choice>
              <mc:Fallback>
                <p:oleObj name="Document" r:id="rId2" imgW="8434221" imgH="71723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61337" cy="691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776286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6541" progId="Word.Document.12">
                  <p:embed/>
                </p:oleObj>
              </mc:Choice>
              <mc:Fallback>
                <p:oleObj name="Document" r:id="rId2" imgW="8129635" imgH="378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6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625360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673382" progId="Word.Document.12">
                  <p:embed/>
                </p:oleObj>
              </mc:Choice>
              <mc:Fallback>
                <p:oleObj name="Document" r:id="rId2" imgW="8111970" imgH="4673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3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076237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4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061906"/>
              </p:ext>
            </p:extLst>
          </p:nvPr>
        </p:nvGraphicFramePr>
        <p:xfrm>
          <a:off x="531813" y="804863"/>
          <a:ext cx="78613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30599" progId="Word.Document.12">
                  <p:embed/>
                </p:oleObj>
              </mc:Choice>
              <mc:Fallback>
                <p:oleObj name="Document" r:id="rId2" imgW="8129635" imgH="44305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1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63549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0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766964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5259" progId="Word.Document.12">
                  <p:embed/>
                </p:oleObj>
              </mc:Choice>
              <mc:Fallback>
                <p:oleObj name="Document" r:id="rId2" imgW="8129635" imgH="4055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87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640206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0170" progId="Word.Document.12">
                  <p:embed/>
                </p:oleObj>
              </mc:Choice>
              <mc:Fallback>
                <p:oleObj name="Document" r:id="rId2" imgW="8129635" imgH="43801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53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71188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59419" progId="Word.Document.12">
                  <p:embed/>
                </p:oleObj>
              </mc:Choice>
              <mc:Fallback>
                <p:oleObj name="Document" r:id="rId2" imgW="8129635" imgH="5759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1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6869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对应分析的原理和依据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1002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8CE7A85-2F06-4216-AFB7-C981D7A28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9789"/>
              </p:ext>
            </p:extLst>
          </p:nvPr>
        </p:nvGraphicFramePr>
        <p:xfrm>
          <a:off x="531813" y="240954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7437" progId="Word.Document.12">
                  <p:embed/>
                </p:oleObj>
              </mc:Choice>
              <mc:Fallback>
                <p:oleObj name="Document" r:id="rId4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40954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7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103730"/>
              </p:ext>
            </p:extLst>
          </p:nvPr>
        </p:nvGraphicFramePr>
        <p:xfrm>
          <a:off x="531813" y="804863"/>
          <a:ext cx="7861300" cy="567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82611" progId="Word.Document.12">
                  <p:embed/>
                </p:oleObj>
              </mc:Choice>
              <mc:Fallback>
                <p:oleObj name="Document" r:id="rId2" imgW="8129635" imgH="58826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7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55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6938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5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90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41526A2-5075-499D-A672-4763C748B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696580"/>
              </p:ext>
            </p:extLst>
          </p:nvPr>
        </p:nvGraphicFramePr>
        <p:xfrm>
          <a:off x="531813" y="1555750"/>
          <a:ext cx="7834312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3854261" progId="Word.Document.12">
                  <p:embed/>
                </p:oleObj>
              </mc:Choice>
              <mc:Fallback>
                <p:oleObj name="Document" r:id="rId4" imgW="8111970" imgH="38542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1555750"/>
                        <a:ext cx="7834312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93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890445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2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05855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1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82074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对应分析的计算步骤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73035"/>
              </p:ext>
            </p:extLst>
          </p:nvPr>
        </p:nvGraphicFramePr>
        <p:xfrm>
          <a:off x="531813" y="804863"/>
          <a:ext cx="7834312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93084" progId="Word.Document.12">
                  <p:embed/>
                </p:oleObj>
              </mc:Choice>
              <mc:Fallback>
                <p:oleObj name="Document" r:id="rId2" imgW="8111970" imgH="5393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1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883253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1977" progId="Word.Document.12">
                  <p:embed/>
                </p:oleObj>
              </mc:Choice>
              <mc:Fallback>
                <p:oleObj name="Document" r:id="rId2" imgW="8129635" imgH="48019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2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620036"/>
              </p:ext>
            </p:extLst>
          </p:nvPr>
        </p:nvGraphicFramePr>
        <p:xfrm>
          <a:off x="531813" y="736600"/>
          <a:ext cx="7861300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67394" progId="Word.Document.12">
                  <p:embed/>
                </p:oleObj>
              </mc:Choice>
              <mc:Fallback>
                <p:oleObj name="Document" r:id="rId2" imgW="8129635" imgH="34673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36600"/>
                        <a:ext cx="7861300" cy="334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0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46361"/>
              </p:ext>
            </p:extLst>
          </p:nvPr>
        </p:nvGraphicFramePr>
        <p:xfrm>
          <a:off x="518366" y="549369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5000" progId="Word.Document.12">
                  <p:embed/>
                </p:oleObj>
              </mc:Choice>
              <mc:Fallback>
                <p:oleObj name="Document" r:id="rId2" imgW="8129635" imgH="62050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549369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44780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9115" progId="Word.Document.12">
                  <p:embed/>
                </p:oleObj>
              </mc:Choice>
              <mc:Fallback>
                <p:oleObj name="Document" r:id="rId2" imgW="8129635" imgH="4969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7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9216"/>
              </p:ext>
            </p:extLst>
          </p:nvPr>
        </p:nvGraphicFramePr>
        <p:xfrm>
          <a:off x="531813" y="804863"/>
          <a:ext cx="786130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55230" progId="Word.Document.12">
                  <p:embed/>
                </p:oleObj>
              </mc:Choice>
              <mc:Fallback>
                <p:oleObj name="Document" r:id="rId2" imgW="8129635" imgH="32552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9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733924"/>
              </p:ext>
            </p:extLst>
          </p:nvPr>
        </p:nvGraphicFramePr>
        <p:xfrm>
          <a:off x="531813" y="804863"/>
          <a:ext cx="7861300" cy="586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3249" progId="Word.Document.12">
                  <p:embed/>
                </p:oleObj>
              </mc:Choice>
              <mc:Fallback>
                <p:oleObj name="Document" r:id="rId2" imgW="8129635" imgH="60832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6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4248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94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347949"/>
              </p:ext>
            </p:extLst>
          </p:nvPr>
        </p:nvGraphicFramePr>
        <p:xfrm>
          <a:off x="531813" y="804863"/>
          <a:ext cx="78613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92529" progId="Word.Document.12">
                  <p:embed/>
                </p:oleObj>
              </mc:Choice>
              <mc:Fallback>
                <p:oleObj name="Document" r:id="rId2" imgW="8129635" imgH="49925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7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10.6.1 </a:t>
            </a:r>
            <a:r>
              <a:rPr lang="zh-CN" altLang="en-US" sz="4200" b="1">
                <a:solidFill>
                  <a:srgbClr val="319095"/>
                </a:solidFill>
              </a:rPr>
              <a:t>对应分析简介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992674"/>
              </p:ext>
            </p:extLst>
          </p:nvPr>
        </p:nvGraphicFramePr>
        <p:xfrm>
          <a:off x="490538" y="1501775"/>
          <a:ext cx="8189912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2599645" progId="Word.Document.12">
                  <p:embed/>
                </p:oleObj>
              </mc:Choice>
              <mc:Fallback>
                <p:oleObj name="Document" r:id="rId2" imgW="8180465" imgH="25996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260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88880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5385" progId="Word.Document.12">
                  <p:embed/>
                </p:oleObj>
              </mc:Choice>
              <mc:Fallback>
                <p:oleObj name="Document" r:id="rId2" imgW="8129635" imgH="3315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0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0603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55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7524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2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396925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189" progId="Word.Document.12">
                  <p:embed/>
                </p:oleObj>
              </mc:Choice>
              <mc:Fallback>
                <p:oleObj name="Document" r:id="rId2" imgW="8129635" imgH="56401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8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258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3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10.6.3  </a:t>
            </a:r>
            <a:r>
              <a:rPr lang="zh-CN" altLang="zh-CN" sz="4200" b="1">
                <a:solidFill>
                  <a:srgbClr val="319095"/>
                </a:solidFill>
              </a:rPr>
              <a:t>应用例子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112139"/>
              </p:ext>
            </p:extLst>
          </p:nvPr>
        </p:nvGraphicFramePr>
        <p:xfrm>
          <a:off x="490538" y="1501775"/>
          <a:ext cx="8189912" cy="382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821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9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8117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4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23998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0001" progId="Word.Document.12">
                  <p:embed/>
                </p:oleObj>
              </mc:Choice>
              <mc:Fallback>
                <p:oleObj name="Document" r:id="rId2" imgW="8129635" imgH="45700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65832"/>
              </p:ext>
            </p:extLst>
          </p:nvPr>
        </p:nvGraphicFramePr>
        <p:xfrm>
          <a:off x="531813" y="804863"/>
          <a:ext cx="7834312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55427" progId="Word.Document.12">
                  <p:embed/>
                </p:oleObj>
              </mc:Choice>
              <mc:Fallback>
                <p:oleObj name="Document" r:id="rId2" imgW="8111970" imgH="4955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14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656152"/>
              </p:ext>
            </p:extLst>
          </p:nvPr>
        </p:nvGraphicFramePr>
        <p:xfrm>
          <a:off x="531813" y="804863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394162" progId="Word.Document.12">
                  <p:embed/>
                </p:oleObj>
              </mc:Choice>
              <mc:Fallback>
                <p:oleObj name="Document" r:id="rId2" imgW="8137152" imgH="33941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0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31998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3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552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32619" progId="Word.Document.12">
                  <p:embed/>
                </p:oleObj>
              </mc:Choice>
              <mc:Fallback>
                <p:oleObj name="Document" r:id="rId2" imgW="8129635" imgH="30326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21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573117"/>
              </p:ext>
            </p:extLst>
          </p:nvPr>
        </p:nvGraphicFramePr>
        <p:xfrm>
          <a:off x="531813" y="804863"/>
          <a:ext cx="78613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98930" progId="Word.Document.12">
                  <p:embed/>
                </p:oleObj>
              </mc:Choice>
              <mc:Fallback>
                <p:oleObj name="Document" r:id="rId2" imgW="8129635" imgH="51989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1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16782"/>
              </p:ext>
            </p:extLst>
          </p:nvPr>
        </p:nvGraphicFramePr>
        <p:xfrm>
          <a:off x="534988" y="806450"/>
          <a:ext cx="7807325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2925791" progId="Word.Document.12">
                  <p:embed/>
                </p:oleObj>
              </mc:Choice>
              <mc:Fallback>
                <p:oleObj name="Document" r:id="rId2" imgW="8137152" imgH="2925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07325" cy="280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8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177474"/>
              </p:ext>
            </p:extLst>
          </p:nvPr>
        </p:nvGraphicFramePr>
        <p:xfrm>
          <a:off x="531813" y="804863"/>
          <a:ext cx="78613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924455" progId="Word.Document.12">
                  <p:embed/>
                </p:oleObj>
              </mc:Choice>
              <mc:Fallback>
                <p:oleObj name="Document" r:id="rId2" imgW="8137152" imgH="39244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7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602069"/>
              </p:ext>
            </p:extLst>
          </p:nvPr>
        </p:nvGraphicFramePr>
        <p:xfrm>
          <a:off x="534988" y="806450"/>
          <a:ext cx="7370762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368602" progId="Word.Document.12">
                  <p:embed/>
                </p:oleObj>
              </mc:Choice>
              <mc:Fallback>
                <p:oleObj name="Document" r:id="rId2" imgW="8137152" imgH="33686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370762" cy="305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5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31285"/>
              </p:ext>
            </p:extLst>
          </p:nvPr>
        </p:nvGraphicFramePr>
        <p:xfrm>
          <a:off x="534988" y="801688"/>
          <a:ext cx="7781925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09793" imgH="5434692" progId="Word.Document.12">
                  <p:embed/>
                </p:oleObj>
              </mc:Choice>
              <mc:Fallback>
                <p:oleObj name="Document" r:id="rId2" imgW="8109793" imgH="5434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1688"/>
                        <a:ext cx="7781925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7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88320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2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04245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4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F7BFE9-A693-4168-8F59-50C4C69E12D6}"/>
              </a:ext>
            </a:extLst>
          </p:cNvPr>
          <p:cNvSpPr txBox="1"/>
          <p:nvPr/>
        </p:nvSpPr>
        <p:spPr>
          <a:xfrm>
            <a:off x="420220" y="612844"/>
            <a:ext cx="76345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en-US" altLang="zh-CN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clear, close all, format long g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readmatrix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('data10_17_1.txt');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 = sum(sum(a));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 = a / T;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= sum(P, 2), c = sum(P)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= a ./ sum(a, 2)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计算行轮廓分布阵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% B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(1./sqrt(r)) * (P - r * c) *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(1./sqrt(c));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= (P - r * c) ./ sqrt((r * c));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[u, s, v]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svd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(B, 'econ')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(s).^2 %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B' * B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的特征值，即计算惯量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T * 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T_ksi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sum(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/ sum(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cum_rate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cumsum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beta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(r.^(-1 / 2)) * u;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 = beta * s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alpha 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(c.^(-1 / 2)) * v;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</a:p>
        </p:txBody>
      </p:sp>
    </p:spTree>
    <p:extLst>
      <p:ext uri="{BB962C8B-B14F-4D97-AF65-F5344CB8AC3E}">
        <p14:creationId xmlns:p14="http://schemas.microsoft.com/office/powerpoint/2010/main" val="2873495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D09B4F-6C66-4706-9E7F-2F49D6BE71DD}"/>
              </a:ext>
            </a:extLst>
          </p:cNvPr>
          <p:cNvSpPr txBox="1"/>
          <p:nvPr/>
        </p:nvSpPr>
        <p:spPr>
          <a:xfrm>
            <a:off x="222606" y="650008"/>
            <a:ext cx="787661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 = alpha * s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求列轮廓坐标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 = size(G, 1);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 = minmax(G(:, 1)');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坐标的取值范围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 = (rang(2) - rang(1)) / (8 * num);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画图的标注位置调整量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= 'LPSBEM'; hold on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for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= 1:num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plot(G(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1), G(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2), '*', 'Color', 'k', '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LineWidth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 1.3)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画行点散布图</a:t>
            </a:r>
          </a:p>
          <a:p>
            <a:pPr indent="266700" algn="just"/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text(G(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1)+delta, G(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2),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)) %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对行点进行标注</a:t>
            </a:r>
          </a:p>
          <a:p>
            <a:pPr indent="266700" algn="just"/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plot(F(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1), F(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2), 'H', 'Color', 'k', '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LineWidth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 1.3)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画列点散布图</a:t>
            </a:r>
          </a:p>
          <a:p>
            <a:pPr indent="266700" algn="just"/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text(F(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1)+delta, F(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2), int2str(i+1972)) % 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对列点进行标注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end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('dim1'),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ylabel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('dim2'), format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(s),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], 'data10_17_2.xlsx')</a:t>
            </a:r>
          </a:p>
          <a:p>
            <a:pPr indent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warning("off"),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(R, "data10_17_2.xlsx", "Sheet", 2)</a:t>
            </a:r>
          </a:p>
          <a:p>
            <a:pPr indent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([G(:, 1:2)'; F(:, 1:2)'], "test.xlsx")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69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718088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0866" progId="Word.Document.12">
                  <p:embed/>
                </p:oleObj>
              </mc:Choice>
              <mc:Fallback>
                <p:oleObj name="Document" r:id="rId2" imgW="8129635" imgH="50908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9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21022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1766" progId="Word.Document.12">
                  <p:embed/>
                </p:oleObj>
              </mc:Choice>
              <mc:Fallback>
                <p:oleObj name="Document" r:id="rId2" imgW="8129635" imgH="4441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6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32642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99151" progId="Word.Document.12">
                  <p:embed/>
                </p:oleObj>
              </mc:Choice>
              <mc:Fallback>
                <p:oleObj name="Document" r:id="rId2" imgW="8129635" imgH="50991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992435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70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307559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97513" progId="Word.Document.12">
                  <p:embed/>
                </p:oleObj>
              </mc:Choice>
              <mc:Fallback>
                <p:oleObj name="Document" r:id="rId2" imgW="8129635" imgH="33975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37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166203"/>
              </p:ext>
            </p:extLst>
          </p:nvPr>
        </p:nvGraphicFramePr>
        <p:xfrm>
          <a:off x="534988" y="806450"/>
          <a:ext cx="7078662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04470" imgH="6349834" progId="Word.Document.12">
                  <p:embed/>
                </p:oleObj>
              </mc:Choice>
              <mc:Fallback>
                <p:oleObj name="Document" r:id="rId2" imgW="8204470" imgH="63498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078662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8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044039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7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304715"/>
              </p:ext>
            </p:extLst>
          </p:nvPr>
        </p:nvGraphicFramePr>
        <p:xfrm>
          <a:off x="531813" y="804863"/>
          <a:ext cx="786130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50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F8494A-6D1B-41AB-8CF7-89CD80F34920}"/>
              </a:ext>
            </a:extLst>
          </p:cNvPr>
          <p:cNvSpPr txBox="1"/>
          <p:nvPr/>
        </p:nvSpPr>
        <p:spPr>
          <a:xfrm>
            <a:off x="600075" y="884454"/>
            <a:ext cx="79438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clear, close all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readmatrix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('data10_18_1.txt');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T=sum(sum(a)); P=a/T;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r=sum(P,2), c=sum(P)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R=a./sum(a,2)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利用矩阵广播计算行轮廓分布阵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B=(P-r*c)./sqrt((r*c));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u,s,v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]=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svd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B,'econ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 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(s).^2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B'*B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的特征值，即计算主惯量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=T*(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T_ksi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=sum(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/sum(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cum_rate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cumsum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con_rate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)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223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44AA4B-71C2-44B4-BF92-5D3B70B0E0F9}"/>
              </a:ext>
            </a:extLst>
          </p:cNvPr>
          <p:cNvSpPr txBox="1"/>
          <p:nvPr/>
        </p:nvSpPr>
        <p:spPr>
          <a:xfrm>
            <a:off x="702609" y="666633"/>
            <a:ext cx="794385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beta=diag(r.^(-1/2))*ub;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G=beta*s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alpha=diag(c.^(-1/2))*vb;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F=alpha*s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求列轮廓坐标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num1=size(G,1);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样本点的个数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rang=minmax(G(:,[1,2])');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坐标的取值范围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delta=(rang(:,2)-rang(:,1))/(5*num1);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画图的标注位置调整量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ch={'A', 'B', 'C', 'D', 'E', 'F', 'G'};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yb={'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山西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内蒙古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辽宁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吉林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黑龙江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海南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四川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贵州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甘肃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青海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plot(G(:,1),G(:,2),'*','Color','k','LineWidth',1.3)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画行点散布图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text(G(:,1)-delta(1),G(:,2)-3*delta(2),yb)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对行点进行标注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plot(F(:,1),F(:,2),'H','Color','k','LineWidth',1.3)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画列点散布图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text(F(:,1)+delta(1),F(:,2),ch)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对列点进行标注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xlabel('dim1'), ylabel('dim2’)</a:t>
            </a: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writematrix([diag(s),lamda,ksi,con_rate,cum_rate], 'data10_18_2.xlsx')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ind1=find(G(:,1)&gt;0);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根据行坐标第一维进行分类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rowclass=yb(ind1)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提出第一类样本点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ind2=find(F(:,1)&gt;0);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根据列坐标第一维进行分类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colclass=ch(ind2)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提出第一类变量</a:t>
            </a:r>
            <a:endParaRPr lang="zh-CN" altLang="zh-CN" sz="18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985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71423" y="546488"/>
            <a:ext cx="8476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10.6.4</a:t>
            </a:r>
            <a:r>
              <a:rPr lang="zh-CN" altLang="zh-CN" sz="4200" b="1">
                <a:solidFill>
                  <a:srgbClr val="319095"/>
                </a:solidFill>
              </a:rPr>
              <a:t>对应分析在品牌定位研究中的应用研究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83366"/>
              </p:ext>
            </p:extLst>
          </p:nvPr>
        </p:nvGraphicFramePr>
        <p:xfrm>
          <a:off x="368300" y="1938338"/>
          <a:ext cx="8188325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8300" y="1938338"/>
                        <a:ext cx="8188325" cy="226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8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31215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2027" progId="Word.Document.12">
                  <p:embed/>
                </p:oleObj>
              </mc:Choice>
              <mc:Fallback>
                <p:oleObj name="Document" r:id="rId2" imgW="8129635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8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08553"/>
              </p:ext>
            </p:extLst>
          </p:nvPr>
        </p:nvGraphicFramePr>
        <p:xfrm>
          <a:off x="504825" y="1624013"/>
          <a:ext cx="8188325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25305" progId="Word.Document.12">
                  <p:embed/>
                </p:oleObj>
              </mc:Choice>
              <mc:Fallback>
                <p:oleObj name="Document" r:id="rId2" imgW="8153322" imgH="372530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基本原理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281627"/>
              </p:ext>
            </p:extLst>
          </p:nvPr>
        </p:nvGraphicFramePr>
        <p:xfrm>
          <a:off x="320675" y="697287"/>
          <a:ext cx="8502650" cy="633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84645" imgH="6551580" progId="Word.Document.12">
                  <p:embed/>
                </p:oleObj>
              </mc:Choice>
              <mc:Fallback>
                <p:oleObj name="Document" r:id="rId2" imgW="8784645" imgH="65515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675" y="697287"/>
                        <a:ext cx="8502650" cy="633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06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749263"/>
              </p:ext>
            </p:extLst>
          </p:nvPr>
        </p:nvGraphicFramePr>
        <p:xfrm>
          <a:off x="531813" y="804863"/>
          <a:ext cx="7861300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33147" progId="Word.Document.12">
                  <p:embed/>
                </p:oleObj>
              </mc:Choice>
              <mc:Fallback>
                <p:oleObj name="Document" r:id="rId2" imgW="8129635" imgH="39331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71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16666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应用案例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164042"/>
              </p:ext>
            </p:extLst>
          </p:nvPr>
        </p:nvGraphicFramePr>
        <p:xfrm>
          <a:off x="531813" y="804863"/>
          <a:ext cx="7861300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02780" progId="Word.Document.12">
                  <p:embed/>
                </p:oleObj>
              </mc:Choice>
              <mc:Fallback>
                <p:oleObj name="Document" r:id="rId2" imgW="8129635" imgH="46027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6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371233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9750" progId="Word.Document.12">
                  <p:embed/>
                </p:oleObj>
              </mc:Choice>
              <mc:Fallback>
                <p:oleObj name="Document" r:id="rId2" imgW="8129635" imgH="49597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1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45897"/>
              </p:ext>
            </p:extLst>
          </p:nvPr>
        </p:nvGraphicFramePr>
        <p:xfrm>
          <a:off x="531813" y="804863"/>
          <a:ext cx="7861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85071" progId="Word.Document.12">
                  <p:embed/>
                </p:oleObj>
              </mc:Choice>
              <mc:Fallback>
                <p:oleObj name="Document" r:id="rId2" imgW="8129635" imgH="29850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27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501877"/>
              </p:ext>
            </p:extLst>
          </p:nvPr>
        </p:nvGraphicFramePr>
        <p:xfrm>
          <a:off x="534988" y="806450"/>
          <a:ext cx="7807325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2924351" progId="Word.Document.12">
                  <p:embed/>
                </p:oleObj>
              </mc:Choice>
              <mc:Fallback>
                <p:oleObj name="Document" r:id="rId2" imgW="8137152" imgH="29243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07325" cy="280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56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01437"/>
              </p:ext>
            </p:extLst>
          </p:nvPr>
        </p:nvGraphicFramePr>
        <p:xfrm>
          <a:off x="1263650" y="914400"/>
          <a:ext cx="7331075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812084" imgH="3367162" progId="Word.Document.12">
                  <p:embed/>
                </p:oleObj>
              </mc:Choice>
              <mc:Fallback>
                <p:oleObj name="Document" r:id="rId2" imgW="7812084" imgH="33671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63650" y="914400"/>
                        <a:ext cx="7331075" cy="315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7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067216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8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29876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6541" progId="Word.Document.12">
                  <p:embed/>
                </p:oleObj>
              </mc:Choice>
              <mc:Fallback>
                <p:oleObj name="Document" r:id="rId2" imgW="8129635" imgH="487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8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934908"/>
              </p:ext>
            </p:extLst>
          </p:nvPr>
        </p:nvGraphicFramePr>
        <p:xfrm>
          <a:off x="534988" y="806450"/>
          <a:ext cx="7545387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730619" progId="Word.Document.12">
                  <p:embed/>
                </p:oleObj>
              </mc:Choice>
              <mc:Fallback>
                <p:oleObj name="Document" r:id="rId2" imgW="8137152" imgH="57306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545387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10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29630"/>
              </p:ext>
            </p:extLst>
          </p:nvPr>
        </p:nvGraphicFramePr>
        <p:xfrm>
          <a:off x="531813" y="804863"/>
          <a:ext cx="78613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551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850340"/>
              </p:ext>
            </p:extLst>
          </p:nvPr>
        </p:nvGraphicFramePr>
        <p:xfrm>
          <a:off x="531813" y="804863"/>
          <a:ext cx="7861300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2990952" progId="Word.Document.12">
                  <p:embed/>
                </p:oleObj>
              </mc:Choice>
              <mc:Fallback>
                <p:oleObj name="Document" r:id="rId2" imgW="8137152" imgH="2990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59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E7349C-1359-4289-8E81-3A55B15550A5}"/>
              </a:ext>
            </a:extLst>
          </p:cNvPr>
          <p:cNvSpPr txBox="1"/>
          <p:nvPr/>
        </p:nvSpPr>
        <p:spPr>
          <a:xfrm>
            <a:off x="433667" y="641047"/>
            <a:ext cx="658569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 clear, close all, a=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readmatrix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('anli10_7_1.txt');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a_i_dot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=sum(a,2)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计算行和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a_dot_j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=sum(a)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计算列和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T=sum(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a_i_dot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计算数据的总和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P=a/T;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计算对应矩阵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r=sum(P,2), c=sum(P)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计算边缘分布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Row_prifile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=a./sum(a,2)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计算行轮廓分布阵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B=(P-r*c)./sqrt((r*c));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计算标准化数据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u,s,v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svd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B,'econ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对标准化后的数据阵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作奇异值分解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(s).^2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B'*B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即计算惯量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=T*(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计算卡方统计量的分解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T_ksi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=sum(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ksi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计算总卡方统计量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/sum(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计算贡献率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cum_rate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cumsum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con_rate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计算累积贡献率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beta=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(r.^(-1/2))*u;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G=beta*s   %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求行轮廓坐标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6082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48B06D-4B2A-46FA-B827-A08D6BF7395A}"/>
              </a:ext>
            </a:extLst>
          </p:cNvPr>
          <p:cNvSpPr txBox="1"/>
          <p:nvPr/>
        </p:nvSpPr>
        <p:spPr>
          <a:xfrm>
            <a:off x="285749" y="1169563"/>
            <a:ext cx="82934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alpha=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(c.^(-1/2))*v;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求加权特征向量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F=alpha*s 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求列轮廓坐标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num1=size(G,1);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样本点的个数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rang=minmax(G(:,[1 2])');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行坐标的取值范围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delta=(rang(:,2)-rang(:,1))/(4*num1);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画图的标注位置调整量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chrow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={'A', 'B', 'C', 'D', 'E'};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strcol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={'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少男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少女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白领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工人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农民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士兵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主管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','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教授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'};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hold on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plot(G(:,1),G(:,2),'*','Color','k','LineWidth',1.3) 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画行点散布图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text(G(:,1),G(:,2)-delta(2),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chrow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对行点进行标注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plot(F(:,1),F(:,2),'H','Color','k','LineWidth',1.3)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画列点散布图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text(F(:,1)-delta(1),F(:,2)+1.2*delta(2),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strcol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对列点进行标注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xlabel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('dim1'), 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ylabel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('dim2')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writematrix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([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(s),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lamda,ksi,con_rate,cum_rate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], 'anli10_7_2.xlsx')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algn="just"/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dd=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dist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(G(:,1:2),F(:,1:2)') %</a:t>
            </a:r>
            <a:r>
              <a:rPr lang="zh-CN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计算两个矩阵对应行与列之间的距离</a:t>
            </a:r>
            <a:endParaRPr lang="zh-CN" altLang="zh-CN" sz="2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341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多维标度法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10.7.1 </a:t>
            </a:r>
            <a:r>
              <a:rPr lang="zh-CN" altLang="en-US" sz="4200" b="1">
                <a:solidFill>
                  <a:srgbClr val="319095"/>
                </a:solidFill>
              </a:rPr>
              <a:t>引例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541502"/>
              </p:ext>
            </p:extLst>
          </p:nvPr>
        </p:nvGraphicFramePr>
        <p:xfrm>
          <a:off x="490538" y="1501775"/>
          <a:ext cx="8189912" cy="538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78675" progId="Word.Document.12">
                  <p:embed/>
                </p:oleObj>
              </mc:Choice>
              <mc:Fallback>
                <p:oleObj name="Document" r:id="rId2" imgW="8153322" imgH="53786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538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84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53941"/>
              </p:ext>
            </p:extLst>
          </p:nvPr>
        </p:nvGraphicFramePr>
        <p:xfrm>
          <a:off x="546100" y="804863"/>
          <a:ext cx="78613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910814" progId="Word.Document.12">
                  <p:embed/>
                </p:oleObj>
              </mc:Choice>
              <mc:Fallback>
                <p:oleObj name="Document" r:id="rId2" imgW="8111970" imgH="39108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" y="804863"/>
                        <a:ext cx="7861300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1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545004"/>
              </p:ext>
            </p:extLst>
          </p:nvPr>
        </p:nvGraphicFramePr>
        <p:xfrm>
          <a:off x="531813" y="804863"/>
          <a:ext cx="7861300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11289" progId="Word.Document.12">
                  <p:embed/>
                </p:oleObj>
              </mc:Choice>
              <mc:Fallback>
                <p:oleObj name="Document" r:id="rId2" imgW="8129635" imgH="58112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9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2592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038048"/>
              </p:ext>
            </p:extLst>
          </p:nvPr>
        </p:nvGraphicFramePr>
        <p:xfrm>
          <a:off x="531813" y="804863"/>
          <a:ext cx="7834312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647033" progId="Word.Document.12">
                  <p:embed/>
                </p:oleObj>
              </mc:Choice>
              <mc:Fallback>
                <p:oleObj name="Document" r:id="rId2" imgW="8111970" imgH="5647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34312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1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10.7.2  </a:t>
            </a:r>
            <a:r>
              <a:rPr lang="zh-CN" altLang="zh-CN" sz="4200" b="1">
                <a:solidFill>
                  <a:srgbClr val="319095"/>
                </a:solidFill>
              </a:rPr>
              <a:t>经典的多维标度法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586517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距离阵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074084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0946" progId="Word.Document.12">
                  <p:embed/>
                </p:oleObj>
              </mc:Choice>
              <mc:Fallback>
                <p:oleObj name="Document" r:id="rId2" imgW="8129635" imgH="46809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0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346804"/>
              </p:ext>
            </p:extLst>
          </p:nvPr>
        </p:nvGraphicFramePr>
        <p:xfrm>
          <a:off x="531813" y="804863"/>
          <a:ext cx="812165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90138" imgH="5393250" progId="Word.Document.12">
                  <p:embed/>
                </p:oleObj>
              </mc:Choice>
              <mc:Fallback>
                <p:oleObj name="Document" r:id="rId2" imgW="8390138" imgH="53932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2165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5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652209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549" progId="Word.Document.12">
                  <p:embed/>
                </p:oleObj>
              </mc:Choice>
              <mc:Fallback>
                <p:oleObj name="Document" r:id="rId2" imgW="8129635" imgH="56405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8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63204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欧氏距离阵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43607"/>
              </p:ext>
            </p:extLst>
          </p:nvPr>
        </p:nvGraphicFramePr>
        <p:xfrm>
          <a:off x="531813" y="804863"/>
          <a:ext cx="78613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16081" progId="Word.Document.12">
                  <p:embed/>
                </p:oleObj>
              </mc:Choice>
              <mc:Fallback>
                <p:oleObj name="Document" r:id="rId2" imgW="8129635" imgH="51160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863948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1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459748"/>
              </p:ext>
            </p:extLst>
          </p:nvPr>
        </p:nvGraphicFramePr>
        <p:xfrm>
          <a:off x="504825" y="1624013"/>
          <a:ext cx="8188325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47916" progId="Word.Document.12">
                  <p:embed/>
                </p:oleObj>
              </mc:Choice>
              <mc:Fallback>
                <p:oleObj name="Document" r:id="rId2" imgW="8153322" imgH="394791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多维标度的经典解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351215"/>
              </p:ext>
            </p:extLst>
          </p:nvPr>
        </p:nvGraphicFramePr>
        <p:xfrm>
          <a:off x="531813" y="804863"/>
          <a:ext cx="78613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1515" progId="Word.Document.12">
                  <p:embed/>
                </p:oleObj>
              </mc:Choice>
              <mc:Fallback>
                <p:oleObj name="Document" r:id="rId2" imgW="8129635" imgH="37415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36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38781"/>
              </p:ext>
            </p:extLst>
          </p:nvPr>
        </p:nvGraphicFramePr>
        <p:xfrm>
          <a:off x="531813" y="80486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4208" progId="Word.Document.12">
                  <p:embed/>
                </p:oleObj>
              </mc:Choice>
              <mc:Fallback>
                <p:oleObj name="Document" r:id="rId2" imgW="8129635" imgH="37642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</TotalTime>
  <Words>2225</Words>
  <Application>Microsoft Office PowerPoint</Application>
  <PresentationFormat>全屏显示(4:3)</PresentationFormat>
  <Paragraphs>170</Paragraphs>
  <Slides>112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27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180</cp:revision>
  <dcterms:created xsi:type="dcterms:W3CDTF">2020-06-24T23:10:14Z</dcterms:created>
  <dcterms:modified xsi:type="dcterms:W3CDTF">2023-08-28T05:16:09Z</dcterms:modified>
</cp:coreProperties>
</file>